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79" r:id="rId2"/>
    <p:sldId id="382" r:id="rId3"/>
    <p:sldId id="390" r:id="rId4"/>
    <p:sldId id="387" r:id="rId5"/>
    <p:sldId id="388" r:id="rId6"/>
    <p:sldId id="395" r:id="rId7"/>
    <p:sldId id="393" r:id="rId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CD"/>
    <a:srgbClr val="3BA7DD"/>
    <a:srgbClr val="64B9E4"/>
    <a:srgbClr val="5CE0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5" autoAdjust="0"/>
    <p:restoredTop sz="82814" autoAdjust="0"/>
  </p:normalViewPr>
  <p:slideViewPr>
    <p:cSldViewPr>
      <p:cViewPr>
        <p:scale>
          <a:sx n="100" d="100"/>
          <a:sy n="100" d="100"/>
        </p:scale>
        <p:origin x="-1278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12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766599-96FC-4EA6-9430-9B2FC78BA5A5}" type="datetimeFigureOut">
              <a:rPr lang="en-US" smtClean="0"/>
              <a:pPr/>
              <a:t>6/23/2014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0CDB6-B252-471C-93B7-A5E477533DF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9084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49F44-515D-4F31-843E-D7D580B1D20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01CBF-4E73-4D7F-9AEA-6D28B44050B0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3016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dt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44500" eaLnBrk="0" hangingPunct="0"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4500" eaLnBrk="0" hangingPunct="0"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4500" eaLnBrk="0" hangingPunct="0"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4500" eaLnBrk="0" hangingPunct="0"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4500" eaLnBrk="0" hangingPunct="0"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>
                <a:solidFill>
                  <a:srgbClr val="000000"/>
                </a:solidFill>
                <a:latin typeface="Stafford" pitchFamily="2" charset="0"/>
              </a:rPr>
              <a:t>November 19, 2007</a:t>
            </a:r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ft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44500" eaLnBrk="0" hangingPunct="0"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4500" eaLnBrk="0" hangingPunct="0"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4500" eaLnBrk="0" hangingPunct="0"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4500" eaLnBrk="0" hangingPunct="0"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4500" eaLnBrk="0" hangingPunct="0"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  <a:tab pos="1435100" algn="l"/>
                <a:tab pos="2152650" algn="l"/>
                <a:tab pos="2871788" algn="l"/>
                <a:tab pos="3589338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>
                <a:solidFill>
                  <a:srgbClr val="000000"/>
                </a:solidFill>
                <a:latin typeface="Stafford" pitchFamily="2" charset="0"/>
              </a:rPr>
              <a:t>|  </a:t>
            </a:r>
          </a:p>
        </p:txBody>
      </p:sp>
      <p:sp>
        <p:nvSpPr>
          <p:cNvPr id="4301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defTabSz="444500" eaLnBrk="0" hangingPunct="0"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444500" eaLnBrk="0" hangingPunct="0"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444500" eaLnBrk="0" hangingPunct="0"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444500" eaLnBrk="0" hangingPunct="0"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444500" eaLnBrk="0" hangingPunct="0"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4450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tabLst>
                <a:tab pos="717550" algn="l"/>
              </a:tabLs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mtClean="0">
                <a:solidFill>
                  <a:srgbClr val="000000"/>
                </a:solidFill>
                <a:latin typeface="Stafford" pitchFamily="2" charset="0"/>
              </a:rPr>
              <a:t>|  </a:t>
            </a:r>
            <a:fld id="{784DADF5-2AFE-4F9F-A668-90D7B0B6D492}" type="slidenum">
              <a:rPr lang="en-GB" smtClean="0">
                <a:solidFill>
                  <a:srgbClr val="000000"/>
                </a:solidFill>
                <a:latin typeface="Stafford" pitchFamily="2" charset="0"/>
              </a:rPr>
              <a:pPr eaLnBrk="1" hangingPunct="1"/>
              <a:t>2</a:t>
            </a:fld>
            <a:endParaRPr lang="en-GB" smtClean="0">
              <a:solidFill>
                <a:srgbClr val="000000"/>
              </a:solidFill>
              <a:latin typeface="Stafford" pitchFamily="2" charset="0"/>
            </a:endParaRPr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will I have to do to join/apply ADVENTURE</a:t>
            </a:r>
            <a:br>
              <a:rPr lang="en-US" dirty="0" smtClean="0"/>
            </a:br>
            <a:r>
              <a:rPr lang="en-US" dirty="0" smtClean="0"/>
              <a:t>Split active/passive members</a:t>
            </a:r>
          </a:p>
          <a:p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en-US" dirty="0" smtClean="0">
                <a:sym typeface="Wingdings" panose="05000000000000000000" pitchFamily="2" charset="2"/>
              </a:rPr>
              <a:t>we potentially would have to assign an engineer on this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Active has to create the gateway so that their can be plugged</a:t>
            </a:r>
          </a:p>
          <a:p>
            <a:r>
              <a:rPr lang="en-US" dirty="0" smtClean="0"/>
              <a:t>Passive has to register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01CBF-4E73-4D7F-9AEA-6D28B44050B0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2782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will I have to do to join/apply ADVENTURE</a:t>
            </a:r>
            <a:br>
              <a:rPr lang="en-US" dirty="0" smtClean="0"/>
            </a:br>
            <a:r>
              <a:rPr lang="en-US" dirty="0" smtClean="0"/>
              <a:t>Split active/passive members</a:t>
            </a:r>
          </a:p>
          <a:p>
            <a:endParaRPr lang="en-US" dirty="0" smtClean="0"/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r>
              <a:rPr lang="en-US" dirty="0" smtClean="0">
                <a:sym typeface="Wingdings" panose="05000000000000000000" pitchFamily="2" charset="2"/>
              </a:rPr>
              <a:t>we potentially would have to assign an engineer on this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Active has to create the gateway so that their can be plugged</a:t>
            </a:r>
          </a:p>
          <a:p>
            <a:r>
              <a:rPr lang="en-US" dirty="0" smtClean="0"/>
              <a:t>Passive has to register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à"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01CBF-4E73-4D7F-9AEA-6D28B44050B0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027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2008" y="2826097"/>
            <a:ext cx="7772400" cy="14700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72008" y="4412704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146" name="Picture 2" descr="X:\kom\projects\RUNNING\EU-ADVENTURE__2010\management\LOGO-Adventure\logo_adventure-screen-rgb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1455"/>
            <a:ext cx="4103935" cy="264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 userDrawn="1"/>
        </p:nvCxnSpPr>
        <p:spPr>
          <a:xfrm>
            <a:off x="467544" y="1293143"/>
            <a:ext cx="4471643" cy="0"/>
          </a:xfrm>
          <a:prstGeom prst="line">
            <a:avLst/>
          </a:prstGeom>
          <a:ln w="57150">
            <a:solidFill>
              <a:srgbClr val="3BA7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eck 14"/>
          <p:cNvSpPr/>
          <p:nvPr userDrawn="1"/>
        </p:nvSpPr>
        <p:spPr>
          <a:xfrm>
            <a:off x="395536" y="620688"/>
            <a:ext cx="4464496" cy="3600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037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340768"/>
            <a:ext cx="8229600" cy="4896544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7831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2489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254" y="44624"/>
            <a:ext cx="6877050" cy="76619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50825" y="1484313"/>
            <a:ext cx="4243388" cy="49688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4244975" cy="4968875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5220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8350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3600" b="1" kern="1200" dirty="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95128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196752"/>
            <a:ext cx="4038600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51125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2938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1916832"/>
            <a:ext cx="4040188" cy="43924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916832"/>
            <a:ext cx="4041775" cy="43924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6735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6617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9754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1045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6691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29208" y="188640"/>
            <a:ext cx="764319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dirty="0" smtClean="0"/>
              <a:t>Titelfolienmaster: </a:t>
            </a:r>
            <a:br>
              <a:rPr lang="de-DE" dirty="0" smtClean="0"/>
            </a:br>
            <a:r>
              <a:rPr lang="de-DE" dirty="0" smtClean="0"/>
              <a:t>Durch Klick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82296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54224" y="709632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ECECD-1ED2-4B37-92D6-7EAF4E5B6CC9}" type="datetimeFigureOut">
              <a:rPr lang="de-DE" smtClean="0"/>
              <a:pPr/>
              <a:t>23.06.2014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702431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702431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358A67-5C1B-47F6-AF1D-242049A69E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 Verbindung 8"/>
          <p:cNvCxnSpPr/>
          <p:nvPr/>
        </p:nvCxnSpPr>
        <p:spPr>
          <a:xfrm>
            <a:off x="1115616" y="6479479"/>
            <a:ext cx="7632848" cy="0"/>
          </a:xfrm>
          <a:prstGeom prst="line">
            <a:avLst/>
          </a:prstGeom>
          <a:ln w="7620">
            <a:solidFill>
              <a:srgbClr val="3BA7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1331640" y="6505383"/>
            <a:ext cx="442106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AD</a:t>
            </a:r>
            <a:r>
              <a:rPr lang="de-DE" sz="900" b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aptive</a:t>
            </a:r>
            <a:r>
              <a:rPr lang="de-DE" sz="9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9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de-DE" sz="9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irtual </a:t>
            </a:r>
            <a:r>
              <a:rPr lang="de-DE" sz="9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EN</a:t>
            </a:r>
            <a:r>
              <a:rPr lang="de-DE" sz="900" b="0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terprise</a:t>
            </a:r>
            <a:r>
              <a:rPr lang="de-DE" sz="9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900" b="0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Manufact</a:t>
            </a:r>
            <a:r>
              <a:rPr lang="de-DE" sz="900" b="1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TUR</a:t>
            </a:r>
            <a:r>
              <a:rPr lang="de-DE" sz="900" b="0" baseline="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ing</a:t>
            </a:r>
            <a:r>
              <a:rPr lang="de-DE" sz="9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900" b="1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de-DE" sz="900" b="0" baseline="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nvironment (EU Project ID 285220)</a:t>
            </a:r>
            <a:endParaRPr lang="de-DE" sz="900" b="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8366209" y="6498277"/>
            <a:ext cx="4839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8BAA77-F9C7-4717-8C2F-F03FC0C4F9C7}" type="slidenum">
              <a:rPr lang="de-DE" sz="1200" smtClean="0">
                <a:latin typeface="Arial" pitchFamily="34" charset="0"/>
                <a:cs typeface="Arial" pitchFamily="34" charset="0"/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e-DE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6516216" y="6508811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A9A8205-156B-4899-8C41-D15D8699EAF2}" type="datetime1">
              <a:rPr lang="de-DE" sz="1100" smtClean="0">
                <a:latin typeface="Arial" pitchFamily="34" charset="0"/>
                <a:cs typeface="Arial" pitchFamily="34" charset="0"/>
              </a:rPr>
              <a:t>23.06.2014</a:t>
            </a:fld>
            <a:endParaRPr lang="de-DE" sz="11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Gerade Verbindung 22"/>
          <p:cNvCxnSpPr/>
          <p:nvPr/>
        </p:nvCxnSpPr>
        <p:spPr>
          <a:xfrm>
            <a:off x="450523" y="6450161"/>
            <a:ext cx="292794" cy="0"/>
          </a:xfrm>
          <a:prstGeom prst="line">
            <a:avLst/>
          </a:prstGeom>
          <a:ln w="7620">
            <a:solidFill>
              <a:srgbClr val="3BA7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 Verbindung 7"/>
          <p:cNvCxnSpPr/>
          <p:nvPr/>
        </p:nvCxnSpPr>
        <p:spPr>
          <a:xfrm>
            <a:off x="465163" y="831950"/>
            <a:ext cx="6946102" cy="0"/>
          </a:xfrm>
          <a:prstGeom prst="line">
            <a:avLst/>
          </a:prstGeom>
          <a:ln w="15875">
            <a:solidFill>
              <a:srgbClr val="3BA7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X:\kom\projects\RUNNING\EU-ADVENTURE__2010\management\LOGO-Adventure\logo_adventure-screen-rgb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449903"/>
            <a:ext cx="1296144" cy="83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X:\kom\projects\RUNNING\EU-ADVENTURE__2010\management\LOGO-Adventure\logo_adventure-screen-rgb.png"/>
          <p:cNvPicPr>
            <a:picLocks noChangeAspect="1" noChangeArrowheads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290" y="6304558"/>
            <a:ext cx="500583" cy="32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63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lang="de-DE" sz="2400" b="1" kern="1200" dirty="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§"/>
        <a:defRPr sz="2000" b="1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jpeg"/><Relationship Id="rId18" Type="http://schemas.openxmlformats.org/officeDocument/2006/relationships/image" Target="../media/image18.png"/><Relationship Id="rId3" Type="http://schemas.openxmlformats.org/officeDocument/2006/relationships/image" Target="../media/image5.png"/><Relationship Id="rId21" Type="http://schemas.openxmlformats.org/officeDocument/2006/relationships/image" Target="../media/image21.png"/><Relationship Id="rId7" Type="http://schemas.openxmlformats.org/officeDocument/2006/relationships/image" Target="../media/image9.png"/><Relationship Id="rId12" Type="http://schemas.openxmlformats.org/officeDocument/2006/relationships/image" Target="../media/image4.png"/><Relationship Id="rId17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6.png"/><Relationship Id="rId20" Type="http://schemas.openxmlformats.org/officeDocument/2006/relationships/image" Target="../media/image20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png"/><Relationship Id="rId11" Type="http://schemas.openxmlformats.org/officeDocument/2006/relationships/oleObject" Target="../embeddings/oleObject1.bin"/><Relationship Id="rId5" Type="http://schemas.openxmlformats.org/officeDocument/2006/relationships/image" Target="../media/image7.jpeg"/><Relationship Id="rId15" Type="http://schemas.openxmlformats.org/officeDocument/2006/relationships/image" Target="../media/image15.png"/><Relationship Id="rId10" Type="http://schemas.openxmlformats.org/officeDocument/2006/relationships/image" Target="../media/image12.jpeg"/><Relationship Id="rId19" Type="http://schemas.openxmlformats.org/officeDocument/2006/relationships/image" Target="../media/image19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err="1">
                <a:solidFill>
                  <a:schemeClr val="accent1"/>
                </a:solidFill>
              </a:rPr>
              <a:t>AD</a:t>
            </a:r>
            <a:r>
              <a:rPr lang="en-US" sz="3200" dirty="0" err="1"/>
              <a:t>aptive</a:t>
            </a:r>
            <a:r>
              <a:rPr lang="en-US" sz="3200" dirty="0"/>
              <a:t> </a:t>
            </a:r>
            <a:r>
              <a:rPr lang="en-US" sz="3200" dirty="0">
                <a:solidFill>
                  <a:schemeClr val="accent1"/>
                </a:solidFill>
              </a:rPr>
              <a:t>V</a:t>
            </a:r>
            <a:r>
              <a:rPr lang="en-US" sz="3200" dirty="0"/>
              <a:t>irtual </a:t>
            </a:r>
            <a:r>
              <a:rPr lang="en-US" sz="3200" smtClean="0">
                <a:solidFill>
                  <a:schemeClr val="accent1"/>
                </a:solidFill>
              </a:rPr>
              <a:t>EN</a:t>
            </a:r>
            <a:r>
              <a:rPr lang="en-US" sz="3200" smtClean="0"/>
              <a:t>terprise</a:t>
            </a:r>
            <a:r>
              <a:rPr lang="en-US" sz="3200" dirty="0" smtClean="0"/>
              <a:t> </a:t>
            </a:r>
            <a:r>
              <a:rPr lang="en-US" sz="3200" dirty="0" err="1">
                <a:solidFill>
                  <a:schemeClr val="accent1"/>
                </a:solidFill>
              </a:rPr>
              <a:t>M</a:t>
            </a:r>
            <a:r>
              <a:rPr lang="en-US" sz="3200" dirty="0" err="1"/>
              <a:t>anufac</a:t>
            </a:r>
            <a:r>
              <a:rPr lang="en-US" sz="3200" dirty="0" err="1">
                <a:solidFill>
                  <a:schemeClr val="accent1"/>
                </a:solidFill>
              </a:rPr>
              <a:t>TUR</a:t>
            </a:r>
            <a:r>
              <a:rPr lang="en-US" sz="3200" dirty="0" err="1"/>
              <a:t>ing</a:t>
            </a:r>
            <a:r>
              <a:rPr lang="en-US" sz="3200" dirty="0"/>
              <a:t> </a:t>
            </a:r>
            <a:r>
              <a:rPr lang="en-US" sz="3200" dirty="0">
                <a:solidFill>
                  <a:schemeClr val="accent1"/>
                </a:solidFill>
              </a:rPr>
              <a:t>E</a:t>
            </a:r>
            <a:r>
              <a:rPr lang="en-US" sz="3200" dirty="0"/>
              <a:t>nvironment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 Overview</a:t>
            </a:r>
          </a:p>
          <a:p>
            <a:endParaRPr lang="en-US" dirty="0" smtClean="0"/>
          </a:p>
          <a:p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48078" y="4910112"/>
            <a:ext cx="952500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974069" y="5548867"/>
            <a:ext cx="1846403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European Commission</a:t>
            </a:r>
          </a:p>
          <a:p>
            <a:r>
              <a:rPr lang="en-US" sz="1200" b="1" dirty="0" smtClean="0">
                <a:solidFill>
                  <a:schemeClr val="bg1">
                    <a:lumMod val="65000"/>
                  </a:schemeClr>
                </a:solidFill>
              </a:rPr>
              <a:t>Virtual Factories</a:t>
            </a:r>
          </a:p>
          <a:p>
            <a:r>
              <a:rPr lang="en-US" sz="1200" b="1" dirty="0" smtClean="0">
                <a:solidFill>
                  <a:schemeClr val="bg1">
                    <a:lumMod val="65000"/>
                  </a:schemeClr>
                </a:solidFill>
              </a:rPr>
              <a:t>and Enterprises</a:t>
            </a:r>
            <a:endParaRPr lang="en-US" sz="1400" b="1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7" name="Gruppieren 6"/>
          <p:cNvGrpSpPr>
            <a:grpSpLocks noChangeAspect="1"/>
          </p:cNvGrpSpPr>
          <p:nvPr/>
        </p:nvGrpSpPr>
        <p:grpSpPr>
          <a:xfrm>
            <a:off x="3131840" y="4581128"/>
            <a:ext cx="3557632" cy="1652244"/>
            <a:chOff x="6358490" y="5275152"/>
            <a:chExt cx="2383018" cy="1106727"/>
          </a:xfrm>
        </p:grpSpPr>
        <p:grpSp>
          <p:nvGrpSpPr>
            <p:cNvPr id="8" name="Gruppieren 7"/>
            <p:cNvGrpSpPr>
              <a:grpSpLocks noChangeAspect="1"/>
            </p:cNvGrpSpPr>
            <p:nvPr/>
          </p:nvGrpSpPr>
          <p:grpSpPr>
            <a:xfrm>
              <a:off x="6358490" y="5445775"/>
              <a:ext cx="2383018" cy="936104"/>
              <a:chOff x="323850" y="2339627"/>
              <a:chExt cx="8272463" cy="3249613"/>
            </a:xfrm>
          </p:grpSpPr>
          <p:sp>
            <p:nvSpPr>
              <p:cNvPr id="12" name="Inhaltsplatzhalter 2"/>
              <p:cNvSpPr>
                <a:spLocks/>
              </p:cNvSpPr>
              <p:nvPr/>
            </p:nvSpPr>
            <p:spPr bwMode="auto">
              <a:xfrm>
                <a:off x="323850" y="2342802"/>
                <a:ext cx="2171700" cy="3241675"/>
              </a:xfrm>
              <a:prstGeom prst="rect">
                <a:avLst/>
              </a:prstGeom>
              <a:solidFill>
                <a:schemeClr val="bg1"/>
              </a:solidFill>
              <a:ln w="25400" algn="ctr">
                <a:solidFill>
                  <a:srgbClr val="9BBB59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 smtClean="0">
                  <a:solidFill>
                    <a:srgbClr val="000000"/>
                  </a:solidFill>
                </a:endParaRPr>
              </a:p>
              <a:p>
                <a:pPr algn="l" defTabSz="914400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buFont typeface="Wingdings" pitchFamily="2" charset="2"/>
                  <a:buNone/>
                </a:pPr>
                <a:endParaRPr lang="en-US" sz="13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Inhaltsplatzhalter 2"/>
              <p:cNvSpPr txBox="1">
                <a:spLocks/>
              </p:cNvSpPr>
              <p:nvPr/>
            </p:nvSpPr>
            <p:spPr>
              <a:xfrm>
                <a:off x="2624138" y="2339627"/>
                <a:ext cx="2339975" cy="3249613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dirty="0" smtClean="0"/>
              </a:p>
            </p:txBody>
          </p:sp>
          <p:sp>
            <p:nvSpPr>
              <p:cNvPr id="14" name="Inhaltsplatzhalter 2"/>
              <p:cNvSpPr txBox="1">
                <a:spLocks/>
              </p:cNvSpPr>
              <p:nvPr/>
            </p:nvSpPr>
            <p:spPr>
              <a:xfrm>
                <a:off x="5054600" y="2339627"/>
                <a:ext cx="2397125" cy="3248025"/>
              </a:xfrm>
              <a:prstGeom prst="rect">
                <a:avLst/>
              </a:prstGeom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16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b="1" smtClean="0">
                  <a:solidFill>
                    <a:schemeClr val="accent3"/>
                  </a:solidFill>
                </a:endParaRPr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b="1" smtClean="0">
                  <a:solidFill>
                    <a:schemeClr val="accent3"/>
                  </a:solidFill>
                </a:endParaRPr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smtClean="0"/>
              </a:p>
              <a:p>
                <a:pPr marL="0" indent="0" fontAlgn="auto">
                  <a:lnSpc>
                    <a:spcPct val="100000"/>
                  </a:lnSpc>
                  <a:spcAft>
                    <a:spcPts val="0"/>
                  </a:spcAft>
                  <a:buClrTx/>
                  <a:buSzTx/>
                  <a:buFont typeface="Arial" pitchFamily="34" charset="0"/>
                  <a:buNone/>
                  <a:defRPr/>
                </a:pPr>
                <a:endParaRPr lang="en-US" sz="1400" dirty="0" smtClean="0"/>
              </a:p>
            </p:txBody>
          </p:sp>
          <p:pic>
            <p:nvPicPr>
              <p:cNvPr id="15" name="Grafik 25" descr="Beschreibung: tud_logo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9225" y="2426940"/>
                <a:ext cx="1601788" cy="606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" name="Grafik 26" descr="Beschreibung: KOM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1950" y="2426940"/>
                <a:ext cx="587375" cy="612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Grafik 2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9713" y="3231802"/>
                <a:ext cx="1960562" cy="598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Grafik 30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73363" y="3947765"/>
                <a:ext cx="1552575" cy="701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Grafik 3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425" y="2426940"/>
                <a:ext cx="1655763" cy="7350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Grafik 34" descr="Beschreibung: tiekinetix-v03-connecting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5775" y="4004915"/>
                <a:ext cx="1649413" cy="6683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" name="Picture 13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14638" y="4825652"/>
                <a:ext cx="1887537" cy="5254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aphicFrame>
            <p:nvGraphicFramePr>
              <p:cNvPr id="22" name="Object 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274943996"/>
                  </p:ext>
                </p:extLst>
              </p:nvPr>
            </p:nvGraphicFramePr>
            <p:xfrm>
              <a:off x="517525" y="3230215"/>
              <a:ext cx="1243013" cy="6032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333" r:id="rId11" imgW="1219370" imgH="581106" progId="">
                      <p:embed/>
                    </p:oleObj>
                  </mc:Choice>
                  <mc:Fallback>
                    <p:oleObj r:id="rId11" imgW="1219370" imgH="581106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17525" y="3230215"/>
                            <a:ext cx="1243013" cy="603250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pic>
            <p:nvPicPr>
              <p:cNvPr id="23" name="Picture 0" descr="tanet.jpg"/>
              <p:cNvPicPr>
                <a:picLocks noChangeAspect="1" noChangeArrowheads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43513" y="3384054"/>
                <a:ext cx="1741487" cy="412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4" name="Picture 19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62550" y="2564904"/>
                <a:ext cx="2211388" cy="4095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5" name="Picture 10"/>
              <p:cNvPicPr>
                <a:picLocks noChangeAspect="1" noChangeArrowheads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5035202"/>
                <a:ext cx="614363" cy="41275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12"/>
              <p:cNvPicPr>
                <a:picLocks noChangeAspect="1" noChangeArrowheads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4600227"/>
                <a:ext cx="614363" cy="37623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16"/>
              <p:cNvPicPr>
                <a:picLocks noChangeAspect="1" noChangeArrowheads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4179540"/>
                <a:ext cx="614363" cy="3698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14"/>
              <p:cNvPicPr>
                <a:picLocks noChangeAspect="1" noChangeArrowheads="1"/>
              </p:cNvPicPr>
              <p:nvPr/>
            </p:nvPicPr>
            <p:blipFill>
              <a:blip r:embed="rId1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3230215"/>
                <a:ext cx="614363" cy="41116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18"/>
              <p:cNvPicPr>
                <a:picLocks noChangeAspect="1" noChangeArrowheads="1"/>
              </p:cNvPicPr>
              <p:nvPr/>
            </p:nvPicPr>
            <p:blipFill>
              <a:blip r:embed="rId1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2852390"/>
                <a:ext cx="614363" cy="3127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4"/>
              <p:cNvPicPr>
                <a:picLocks noChangeAspect="1" noChangeArrowheads="1"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2417415"/>
                <a:ext cx="614363" cy="36988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1" name="Picture 8"/>
              <p:cNvPicPr>
                <a:picLocks noChangeAspect="1" noChangeArrowheads="1"/>
              </p:cNvPicPr>
              <p:nvPr/>
            </p:nvPicPr>
            <p:blipFill>
              <a:blip r:embed="rId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81950" y="3709640"/>
                <a:ext cx="614363" cy="41751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9" name="Rechteck 4"/>
            <p:cNvSpPr>
              <a:spLocks noChangeArrowheads="1"/>
            </p:cNvSpPr>
            <p:nvPr/>
          </p:nvSpPr>
          <p:spPr bwMode="auto">
            <a:xfrm>
              <a:off x="6378065" y="5275152"/>
              <a:ext cx="628253" cy="164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000" i="1" dirty="0" smtClean="0">
                  <a:latin typeface="Calibri" pitchFamily="34" charset="0"/>
                  <a:cs typeface="Arial" charset="0"/>
                </a:rPr>
                <a:t>Technology</a:t>
              </a:r>
              <a:endParaRPr lang="en-US" sz="1000" i="1" dirty="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" name="Rechteck 8"/>
            <p:cNvSpPr>
              <a:spLocks noChangeArrowheads="1"/>
            </p:cNvSpPr>
            <p:nvPr/>
          </p:nvSpPr>
          <p:spPr bwMode="auto">
            <a:xfrm>
              <a:off x="7126657" y="5275808"/>
              <a:ext cx="504056" cy="164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000" i="1" dirty="0" smtClean="0">
                  <a:latin typeface="Calibri" pitchFamily="34" charset="0"/>
                  <a:cs typeface="Arial" charset="0"/>
                </a:rPr>
                <a:t>Science</a:t>
              </a:r>
              <a:endParaRPr lang="en-US" sz="1000" i="1" dirty="0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1" name="Rechteck 9"/>
            <p:cNvSpPr>
              <a:spLocks noChangeArrowheads="1"/>
            </p:cNvSpPr>
            <p:nvPr/>
          </p:nvSpPr>
          <p:spPr bwMode="auto">
            <a:xfrm>
              <a:off x="7883996" y="5276713"/>
              <a:ext cx="589136" cy="1649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91440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000" i="1" dirty="0" smtClean="0">
                  <a:latin typeface="Calibri" pitchFamily="34" charset="0"/>
                  <a:cs typeface="Arial" charset="0"/>
                </a:rPr>
                <a:t>Users</a:t>
              </a:r>
              <a:endParaRPr lang="en-US" sz="700" i="1" dirty="0">
                <a:latin typeface="Calibri" pitchFamily="34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15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>
            <a:grpSpLocks noChangeAspect="1"/>
          </p:cNvGrpSpPr>
          <p:nvPr/>
        </p:nvGrpSpPr>
        <p:grpSpPr>
          <a:xfrm>
            <a:off x="683568" y="2498712"/>
            <a:ext cx="3189151" cy="3954624"/>
            <a:chOff x="5220072" y="1844824"/>
            <a:chExt cx="3621199" cy="4490374"/>
          </a:xfrm>
        </p:grpSpPr>
        <p:pic>
          <p:nvPicPr>
            <p:cNvPr id="45" name="Imagem 7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20072" y="1844824"/>
              <a:ext cx="3621199" cy="377831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6" name="Picture 2" descr="C:\Users\schuller\AppData\Local\Microsoft\Windows\Temporary Internet Files\Content.IE5\UPAG6F03\MC900285560[1].wm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8738" y="5706286"/>
              <a:ext cx="946503" cy="395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3" descr="C:\Users\schuller\AppData\Local\Microsoft\Windows\Temporary Internet Files\Content.IE5\V7AS3XX0\MC900311912[1].w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5699374"/>
              <a:ext cx="1035125" cy="635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Freihandform 47"/>
            <p:cNvSpPr/>
            <p:nvPr/>
          </p:nvSpPr>
          <p:spPr>
            <a:xfrm>
              <a:off x="5598543" y="5218981"/>
              <a:ext cx="905774" cy="465827"/>
            </a:xfrm>
            <a:custGeom>
              <a:avLst/>
              <a:gdLst>
                <a:gd name="connsiteX0" fmla="*/ 0 w 905774"/>
                <a:gd name="connsiteY0" fmla="*/ 0 h 465827"/>
                <a:gd name="connsiteX1" fmla="*/ 457200 w 905774"/>
                <a:gd name="connsiteY1" fmla="*/ 465827 h 465827"/>
                <a:gd name="connsiteX2" fmla="*/ 905774 w 905774"/>
                <a:gd name="connsiteY2" fmla="*/ 0 h 465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774" h="465827">
                  <a:moveTo>
                    <a:pt x="0" y="0"/>
                  </a:moveTo>
                  <a:cubicBezTo>
                    <a:pt x="153119" y="232913"/>
                    <a:pt x="306238" y="465827"/>
                    <a:pt x="457200" y="465827"/>
                  </a:cubicBezTo>
                  <a:cubicBezTo>
                    <a:pt x="608162" y="465827"/>
                    <a:pt x="790755" y="61823"/>
                    <a:pt x="905774" y="0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ihandform 48"/>
            <p:cNvSpPr/>
            <p:nvPr/>
          </p:nvSpPr>
          <p:spPr>
            <a:xfrm>
              <a:off x="7582619" y="5270740"/>
              <a:ext cx="655607" cy="575410"/>
            </a:xfrm>
            <a:custGeom>
              <a:avLst/>
              <a:gdLst>
                <a:gd name="connsiteX0" fmla="*/ 0 w 655607"/>
                <a:gd name="connsiteY0" fmla="*/ 250166 h 575410"/>
                <a:gd name="connsiteX1" fmla="*/ 258792 w 655607"/>
                <a:gd name="connsiteY1" fmla="*/ 569343 h 575410"/>
                <a:gd name="connsiteX2" fmla="*/ 655607 w 655607"/>
                <a:gd name="connsiteY2" fmla="*/ 0 h 575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55607" h="575410">
                  <a:moveTo>
                    <a:pt x="0" y="250166"/>
                  </a:moveTo>
                  <a:cubicBezTo>
                    <a:pt x="74762" y="430601"/>
                    <a:pt x="149524" y="611037"/>
                    <a:pt x="258792" y="569343"/>
                  </a:cubicBezTo>
                  <a:cubicBezTo>
                    <a:pt x="368060" y="527649"/>
                    <a:pt x="606724" y="113581"/>
                    <a:pt x="655607" y="0"/>
                  </a:cubicBezTo>
                </a:path>
              </a:pathLst>
            </a:cu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ADVENTURE – </a:t>
            </a:r>
            <a:br>
              <a:rPr lang="en-US" dirty="0"/>
            </a:br>
            <a:r>
              <a:rPr lang="en-US" sz="2200" dirty="0" err="1">
                <a:solidFill>
                  <a:schemeClr val="accent1"/>
                </a:solidFill>
              </a:rPr>
              <a:t>AD</a:t>
            </a:r>
            <a:r>
              <a:rPr lang="en-US" sz="2200" dirty="0" err="1"/>
              <a:t>aptive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accent1"/>
                </a:solidFill>
              </a:rPr>
              <a:t>V</a:t>
            </a:r>
            <a:r>
              <a:rPr lang="en-US" sz="2200" dirty="0"/>
              <a:t>irtual </a:t>
            </a:r>
            <a:r>
              <a:rPr lang="en-US" sz="2200" smtClean="0">
                <a:solidFill>
                  <a:schemeClr val="accent1"/>
                </a:solidFill>
              </a:rPr>
              <a:t>EN</a:t>
            </a:r>
            <a:r>
              <a:rPr lang="en-US" sz="2200" smtClean="0"/>
              <a:t>terprise</a:t>
            </a:r>
            <a:r>
              <a:rPr lang="en-US" sz="2200" dirty="0" smtClean="0"/>
              <a:t> </a:t>
            </a:r>
            <a:r>
              <a:rPr lang="en-US" sz="2200" dirty="0" err="1">
                <a:solidFill>
                  <a:schemeClr val="accent1"/>
                </a:solidFill>
              </a:rPr>
              <a:t>M</a:t>
            </a:r>
            <a:r>
              <a:rPr lang="en-US" sz="2200" dirty="0" err="1"/>
              <a:t>anufac</a:t>
            </a:r>
            <a:r>
              <a:rPr lang="en-US" sz="2200" dirty="0" err="1">
                <a:solidFill>
                  <a:schemeClr val="accent1"/>
                </a:solidFill>
              </a:rPr>
              <a:t>TUR</a:t>
            </a:r>
            <a:r>
              <a:rPr lang="en-US" sz="2200" dirty="0" err="1"/>
              <a:t>ing</a:t>
            </a:r>
            <a:r>
              <a:rPr lang="en-US" sz="2200" dirty="0"/>
              <a:t> </a:t>
            </a:r>
            <a:r>
              <a:rPr lang="en-US" sz="2200" dirty="0">
                <a:solidFill>
                  <a:schemeClr val="accent1"/>
                </a:solidFill>
              </a:rPr>
              <a:t>E</a:t>
            </a:r>
            <a:r>
              <a:rPr lang="en-US" sz="2200" dirty="0"/>
              <a:t>nvironment</a:t>
            </a:r>
            <a:endParaRPr lang="en-US" sz="2200" dirty="0" smtClean="0"/>
          </a:p>
        </p:txBody>
      </p:sp>
      <p:sp>
        <p:nvSpPr>
          <p:cNvPr id="12" name="Inhaltsplatzhalt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3300" dirty="0"/>
              <a:t>Competitive advantages</a:t>
            </a:r>
          </a:p>
          <a:p>
            <a:pPr marL="381000" indent="-381000">
              <a:buSzTx/>
              <a:buNone/>
            </a:pPr>
            <a:endParaRPr lang="en-US" sz="1600" dirty="0"/>
          </a:p>
          <a:p>
            <a:pPr marL="381000" indent="-381000">
              <a:buSzTx/>
              <a:buNone/>
            </a:pPr>
            <a:r>
              <a:rPr lang="en-US" dirty="0"/>
              <a:t>Increased flexibility: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b="1" dirty="0">
                <a:solidFill>
                  <a:srgbClr val="009ACD"/>
                </a:solidFill>
              </a:rPr>
              <a:t>Dynamic adaptation </a:t>
            </a:r>
            <a:r>
              <a:rPr lang="en-US" dirty="0"/>
              <a:t>of business processes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dirty="0"/>
              <a:t>Dynamic factory selection achieving </a:t>
            </a:r>
            <a:br>
              <a:rPr lang="en-US" dirty="0"/>
            </a:br>
            <a:r>
              <a:rPr lang="en-US" dirty="0"/>
              <a:t>on-the-fly collaboration</a:t>
            </a:r>
          </a:p>
          <a:p>
            <a:pPr marL="381000" indent="-381000">
              <a:buSzTx/>
              <a:buNone/>
            </a:pPr>
            <a:endParaRPr lang="en-US" dirty="0"/>
          </a:p>
          <a:p>
            <a:pPr marL="381000" indent="-381000">
              <a:buSzTx/>
              <a:buNone/>
            </a:pPr>
            <a:r>
              <a:rPr lang="en-US" dirty="0"/>
              <a:t>Enhanced Innovation: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dirty="0"/>
              <a:t>Creation of manufacturing processes based on (required) functionalities/capabilities</a:t>
            </a:r>
          </a:p>
          <a:p>
            <a:pPr marL="523875" lvl="1" indent="-342900">
              <a:buFont typeface="Wingdings" pitchFamily="2" charset="2"/>
              <a:buChar char="§"/>
            </a:pPr>
            <a:endParaRPr lang="en-US" dirty="0"/>
          </a:p>
          <a:p>
            <a:pPr marL="381000" indent="-381000">
              <a:buSzTx/>
              <a:buNone/>
            </a:pPr>
            <a:r>
              <a:rPr lang="en-US" dirty="0"/>
              <a:t>Improved efficiency: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b="1" dirty="0">
                <a:solidFill>
                  <a:srgbClr val="009ACD"/>
                </a:solidFill>
              </a:rPr>
              <a:t>Optimizing</a:t>
            </a:r>
            <a:r>
              <a:rPr lang="en-US" dirty="0"/>
              <a:t> manufacturing processes by proposing best partner factories &amp; services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dirty="0"/>
              <a:t>Simulation of manufacturing processes providing forecasted information</a:t>
            </a:r>
          </a:p>
          <a:p>
            <a:pPr marL="523875" lvl="1" indent="-342900">
              <a:buFont typeface="Wingdings" pitchFamily="2" charset="2"/>
              <a:buChar char="§"/>
            </a:pPr>
            <a:endParaRPr lang="en-US" dirty="0"/>
          </a:p>
          <a:p>
            <a:pPr marL="381000" indent="-381000">
              <a:buSzTx/>
              <a:buNone/>
            </a:pPr>
            <a:r>
              <a:rPr lang="en-US" dirty="0"/>
              <a:t>Facilitated collaboration: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dirty="0"/>
              <a:t>Integration of ICT-systems</a:t>
            </a:r>
          </a:p>
          <a:p>
            <a:pPr marL="523875" lvl="1" indent="-342900">
              <a:buFont typeface="Wingdings" pitchFamily="2" charset="2"/>
              <a:buChar char="§"/>
            </a:pPr>
            <a:r>
              <a:rPr lang="en-US" b="1" dirty="0">
                <a:solidFill>
                  <a:srgbClr val="009ACD"/>
                </a:solidFill>
              </a:rPr>
              <a:t>Real-time monitoring </a:t>
            </a:r>
            <a:r>
              <a:rPr lang="en-US" dirty="0"/>
              <a:t>of whole supply chain combined with tracking of goods </a:t>
            </a:r>
          </a:p>
          <a:p>
            <a:endParaRPr lang="en-US" dirty="0"/>
          </a:p>
        </p:txBody>
      </p:sp>
      <p:sp>
        <p:nvSpPr>
          <p:cNvPr id="6147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3044552" y="7024315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charset="0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1800" dirty="0"/>
              <a:t>Plug and Play Virtual Factory</a:t>
            </a:r>
          </a:p>
          <a:p>
            <a:endParaRPr lang="en-US" dirty="0"/>
          </a:p>
        </p:txBody>
      </p:sp>
      <p:sp>
        <p:nvSpPr>
          <p:cNvPr id="2" name="Textfeld 1"/>
          <p:cNvSpPr txBox="1"/>
          <p:nvPr/>
        </p:nvSpPr>
        <p:spPr>
          <a:xfrm>
            <a:off x="298589" y="1556792"/>
            <a:ext cx="10801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Factories </a:t>
            </a:r>
            <a:r>
              <a:rPr lang="en-US" sz="1200" b="1" dirty="0" smtClean="0">
                <a:solidFill>
                  <a:srgbClr val="009A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provide</a:t>
            </a:r>
            <a:r>
              <a:rPr lang="en-US" sz="1200" dirty="0" smtClean="0">
                <a:solidFill>
                  <a:srgbClr val="009A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semantically enriched information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1298388" y="1549241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Factories </a:t>
            </a:r>
            <a:r>
              <a:rPr lang="en-US" sz="1200" b="1" dirty="0" smtClean="0">
                <a:solidFill>
                  <a:srgbClr val="009A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and execute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manufacturing processes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2370194" y="1549241"/>
            <a:ext cx="1481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 real factories form a virtual factory with </a:t>
            </a:r>
            <a:r>
              <a:rPr lang="en-US" sz="1200" b="1" dirty="0" smtClean="0">
                <a:solidFill>
                  <a:srgbClr val="009AC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ICT</a:t>
            </a:r>
            <a:endParaRPr lang="en-US" sz="1200" b="1" dirty="0">
              <a:solidFill>
                <a:srgbClr val="009AC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154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ADVENTURE Features/Building Blocks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can ADVENTURE do for </a:t>
            </a:r>
            <a:r>
              <a:rPr lang="en-US" dirty="0" smtClean="0"/>
              <a:t>me</a:t>
            </a:r>
          </a:p>
          <a:p>
            <a:r>
              <a:rPr lang="en-US" sz="1800" dirty="0" smtClean="0">
                <a:solidFill>
                  <a:srgbClr val="009ACD"/>
                </a:solidFill>
              </a:rPr>
              <a:t>Partner Finding</a:t>
            </a:r>
          </a:p>
          <a:p>
            <a:pPr lvl="1"/>
            <a:r>
              <a:rPr lang="en-US" sz="1600" dirty="0" smtClean="0"/>
              <a:t>Specify your </a:t>
            </a:r>
            <a:r>
              <a:rPr lang="en-US" sz="1600" dirty="0"/>
              <a:t>manufacturing capabilities, products, </a:t>
            </a:r>
            <a:r>
              <a:rPr lang="en-US" sz="1600" dirty="0" smtClean="0"/>
              <a:t>services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 smtClean="0"/>
              <a:t>ADVENTURE will register and make your manufacturing profile visible</a:t>
            </a:r>
          </a:p>
          <a:p>
            <a:pPr lvl="1"/>
            <a:r>
              <a:rPr lang="en-US" sz="1600" dirty="0" smtClean="0"/>
              <a:t>Specify your required </a:t>
            </a:r>
            <a:r>
              <a:rPr lang="en-US" sz="1600" dirty="0"/>
              <a:t>manufacturing capabilities, products, </a:t>
            </a:r>
            <a:r>
              <a:rPr lang="en-US" sz="1600" dirty="0" smtClean="0"/>
              <a:t>services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 smtClean="0"/>
              <a:t>ADVENTURE will identify and propose corresponding partner services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en-US" sz="1600" dirty="0" smtClean="0"/>
          </a:p>
          <a:p>
            <a:r>
              <a:rPr lang="en-US" sz="1800" dirty="0" smtClean="0">
                <a:solidFill>
                  <a:srgbClr val="009ACD"/>
                </a:solidFill>
              </a:rPr>
              <a:t>Manufacturing Process Optimization</a:t>
            </a:r>
          </a:p>
          <a:p>
            <a:pPr lvl="1"/>
            <a:r>
              <a:rPr lang="en-US" sz="1600" dirty="0" smtClean="0"/>
              <a:t>Model your manufacturing processes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</a:t>
            </a:r>
            <a:r>
              <a:rPr lang="en-US" sz="1600" dirty="0" smtClean="0"/>
              <a:t>provide you with a browser-based graphical process model editor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enable you to model your processes based on skill and technical requirements</a:t>
            </a:r>
            <a:endParaRPr lang="en-US" sz="1600" dirty="0" smtClean="0"/>
          </a:p>
          <a:p>
            <a:pPr lvl="1"/>
            <a:r>
              <a:rPr lang="en-US" sz="1600" dirty="0" smtClean="0"/>
              <a:t>Specify needs and preferences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 smtClean="0"/>
              <a:t>ADVENTURE will propose you an optimized selection of partner services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propose you an optimized </a:t>
            </a:r>
            <a:r>
              <a:rPr lang="en-US" sz="1600" dirty="0" smtClean="0"/>
              <a:t>process structure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</a:t>
            </a:r>
            <a:r>
              <a:rPr lang="en-US" sz="1600" dirty="0" smtClean="0"/>
              <a:t>simulate your modeled manufacturing process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680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ADVENTURE Features/Building Blocks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What can ADVENTURE do for </a:t>
            </a:r>
            <a:r>
              <a:rPr lang="en-US" dirty="0" smtClean="0"/>
              <a:t>me (cont.)</a:t>
            </a:r>
          </a:p>
          <a:p>
            <a:r>
              <a:rPr lang="en-US" sz="1800" dirty="0" smtClean="0">
                <a:solidFill>
                  <a:srgbClr val="009ACD"/>
                </a:solidFill>
              </a:rPr>
              <a:t>ICT Integration</a:t>
            </a:r>
          </a:p>
          <a:p>
            <a:pPr lvl="1"/>
            <a:r>
              <a:rPr lang="en-US" sz="1600" dirty="0" smtClean="0"/>
              <a:t>Configure a gateway to your custom ERP/CRM/etc. system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take care on data format conversion and message routing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 smtClean="0"/>
              <a:t>ADVENTURE will enable </a:t>
            </a:r>
            <a:r>
              <a:rPr lang="en-US" sz="1600" dirty="0"/>
              <a:t>your </a:t>
            </a:r>
            <a:r>
              <a:rPr lang="en-US" sz="1600" dirty="0" smtClean="0"/>
              <a:t>custom </a:t>
            </a:r>
            <a:r>
              <a:rPr lang="en-US" sz="1600" dirty="0"/>
              <a:t>system </a:t>
            </a:r>
            <a:r>
              <a:rPr lang="en-US" sz="1600" dirty="0" smtClean="0"/>
              <a:t>to access manufacturing information provided through ADVENTURE</a:t>
            </a:r>
          </a:p>
          <a:p>
            <a:r>
              <a:rPr lang="en-US" sz="1800" dirty="0">
                <a:solidFill>
                  <a:srgbClr val="009ACD"/>
                </a:solidFill>
              </a:rPr>
              <a:t>Holistic Monitoring</a:t>
            </a:r>
          </a:p>
          <a:p>
            <a:pPr lvl="1"/>
            <a:r>
              <a:rPr lang="en-US" sz="1600" dirty="0"/>
              <a:t>Configure a gateway to your </a:t>
            </a:r>
            <a:r>
              <a:rPr lang="en-US" sz="1600" dirty="0" smtClean="0"/>
              <a:t>custom ERP/CRM/etc. system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take care on data format conversion and message routing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</a:t>
            </a:r>
            <a:r>
              <a:rPr lang="en-US" sz="1600" dirty="0" smtClean="0"/>
              <a:t>provide your </a:t>
            </a:r>
            <a:r>
              <a:rPr lang="en-US" sz="1600" dirty="0"/>
              <a:t>custom </a:t>
            </a:r>
            <a:r>
              <a:rPr lang="en-US" sz="1600" dirty="0" smtClean="0"/>
              <a:t>system with real-time monitoring information on your </a:t>
            </a:r>
            <a:r>
              <a:rPr lang="en-US" sz="1600" dirty="0"/>
              <a:t>(cross-organizational) </a:t>
            </a:r>
            <a:r>
              <a:rPr lang="en-US" sz="1600" dirty="0" smtClean="0"/>
              <a:t>manufacturing processes</a:t>
            </a:r>
          </a:p>
          <a:p>
            <a:r>
              <a:rPr lang="en-US" sz="1800" dirty="0">
                <a:solidFill>
                  <a:srgbClr val="009ACD"/>
                </a:solidFill>
              </a:rPr>
              <a:t>Dynamic Adaptation</a:t>
            </a:r>
          </a:p>
          <a:p>
            <a:pPr lvl="1"/>
            <a:r>
              <a:rPr lang="en-US" sz="1600" dirty="0" smtClean="0"/>
              <a:t>Control your manufacturing processes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</a:t>
            </a:r>
            <a:r>
              <a:rPr lang="en-US" sz="1600" dirty="0" smtClean="0"/>
              <a:t>trigger alerts in case of unexpected events on your </a:t>
            </a:r>
            <a:r>
              <a:rPr lang="en-US" sz="1600" dirty="0"/>
              <a:t>(cross-organizational) </a:t>
            </a:r>
            <a:r>
              <a:rPr lang="en-US" sz="1600" dirty="0" smtClean="0"/>
              <a:t>manufacturing processes</a:t>
            </a:r>
            <a:endParaRPr lang="en-US" sz="1600" dirty="0"/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/>
              <a:t>ADVENTURE will </a:t>
            </a:r>
            <a:r>
              <a:rPr lang="en-US" sz="1600" dirty="0" smtClean="0"/>
              <a:t>support you to dynamically </a:t>
            </a:r>
            <a:r>
              <a:rPr lang="en-US" sz="1600" dirty="0"/>
              <a:t>adapt </a:t>
            </a:r>
            <a:r>
              <a:rPr lang="en-US" sz="1600" dirty="0" smtClean="0"/>
              <a:t>your process models (in case of events)</a:t>
            </a:r>
          </a:p>
        </p:txBody>
      </p:sp>
    </p:spTree>
    <p:extLst>
      <p:ext uri="{BB962C8B-B14F-4D97-AF65-F5344CB8AC3E}">
        <p14:creationId xmlns:p14="http://schemas.microsoft.com/office/powerpoint/2010/main" val="147372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Passive Member</a:t>
            </a:r>
          </a:p>
          <a:p>
            <a:r>
              <a:rPr lang="en-US" sz="2000" b="0" dirty="0" smtClean="0"/>
              <a:t>You can describe your </a:t>
            </a:r>
            <a:r>
              <a:rPr lang="en-US" sz="2000" b="0" dirty="0"/>
              <a:t>manufacturing capabilities, products, and </a:t>
            </a:r>
            <a:r>
              <a:rPr lang="en-US" sz="2000" b="0" dirty="0" smtClean="0"/>
              <a:t>services, which increases visibility</a:t>
            </a:r>
          </a:p>
          <a:p>
            <a:r>
              <a:rPr lang="en-US" sz="2000" b="0" dirty="0" smtClean="0"/>
              <a:t>You can be found and identified as a partner</a:t>
            </a:r>
          </a:p>
          <a:p>
            <a:r>
              <a:rPr lang="en-US" sz="2000" b="0" dirty="0" smtClean="0"/>
              <a:t>You can be involved in cross-organizational manufacturing processes – if you agree</a:t>
            </a:r>
            <a:endParaRPr lang="en-US" sz="1800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Active Member</a:t>
            </a:r>
            <a:endParaRPr lang="en-US" dirty="0"/>
          </a:p>
          <a:p>
            <a:r>
              <a:rPr lang="en-US" sz="2000" b="0" dirty="0"/>
              <a:t>You can describe your manufacturing capabilities, products, and services, which increases visibility</a:t>
            </a:r>
          </a:p>
          <a:p>
            <a:r>
              <a:rPr lang="en-US" sz="2000" b="0" dirty="0" smtClean="0"/>
              <a:t>You </a:t>
            </a:r>
            <a:r>
              <a:rPr lang="en-US" sz="2000" b="0" dirty="0"/>
              <a:t>can be found and identified as a partner</a:t>
            </a:r>
          </a:p>
          <a:p>
            <a:r>
              <a:rPr lang="en-US" sz="2000" b="0" dirty="0"/>
              <a:t>You can be involved in cross-organizational manufacturing processes – if you </a:t>
            </a:r>
            <a:r>
              <a:rPr lang="en-US" sz="2000" b="0" dirty="0" smtClean="0"/>
              <a:t>agree</a:t>
            </a:r>
          </a:p>
          <a:p>
            <a:r>
              <a:rPr lang="en-US" sz="2000" b="0" dirty="0" smtClean="0"/>
              <a:t>You can model (own) manufacturing processes</a:t>
            </a:r>
          </a:p>
          <a:p>
            <a:r>
              <a:rPr lang="en-US" sz="2000" b="0" dirty="0" smtClean="0"/>
              <a:t>You can search for partners</a:t>
            </a:r>
          </a:p>
          <a:p>
            <a:r>
              <a:rPr lang="en-US" sz="2000" b="0" dirty="0" smtClean="0"/>
              <a:t>You can run a Virtual Factory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3589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Passive Member</a:t>
            </a:r>
          </a:p>
          <a:p>
            <a:r>
              <a:rPr lang="en-US" sz="2000" b="0" dirty="0" smtClean="0"/>
              <a:t>Resources</a:t>
            </a:r>
          </a:p>
          <a:p>
            <a:pPr lvl="1"/>
            <a:r>
              <a:rPr lang="en-US" sz="1800" dirty="0" smtClean="0"/>
              <a:t>You need to have a browser</a:t>
            </a:r>
          </a:p>
          <a:p>
            <a:r>
              <a:rPr lang="en-US" sz="2000" b="0" dirty="0" smtClean="0"/>
              <a:t>Skills</a:t>
            </a:r>
          </a:p>
          <a:p>
            <a:pPr lvl="1"/>
            <a:r>
              <a:rPr lang="en-US" sz="1800" dirty="0" smtClean="0"/>
              <a:t>You need to register</a:t>
            </a:r>
          </a:p>
          <a:p>
            <a:pPr lvl="1"/>
            <a:r>
              <a:rPr lang="en-US" sz="1800" dirty="0" smtClean="0"/>
              <a:t>You need to describe the manufacturing capabilities, products, and services you would like to offer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Active Member</a:t>
            </a:r>
            <a:endParaRPr lang="en-US" dirty="0"/>
          </a:p>
          <a:p>
            <a:r>
              <a:rPr lang="en-US" sz="2000" b="0" dirty="0"/>
              <a:t>Resources</a:t>
            </a:r>
          </a:p>
          <a:p>
            <a:pPr lvl="1"/>
            <a:r>
              <a:rPr lang="en-US" sz="1800" dirty="0"/>
              <a:t>You need to have a </a:t>
            </a:r>
            <a:r>
              <a:rPr lang="en-US" sz="1800" dirty="0" smtClean="0"/>
              <a:t>browser</a:t>
            </a:r>
          </a:p>
          <a:p>
            <a:pPr lvl="1"/>
            <a:r>
              <a:rPr lang="en-US" sz="1800" dirty="0" smtClean="0"/>
              <a:t>You need to configure a gateway to connect to your (custom) ERP/CRM system</a:t>
            </a:r>
            <a:endParaRPr lang="en-US" sz="1800" dirty="0"/>
          </a:p>
          <a:p>
            <a:r>
              <a:rPr lang="en-US" sz="2000" b="0" dirty="0"/>
              <a:t>Skills</a:t>
            </a:r>
          </a:p>
          <a:p>
            <a:pPr lvl="1"/>
            <a:r>
              <a:rPr lang="en-US" sz="1800" dirty="0"/>
              <a:t>You need to register</a:t>
            </a:r>
          </a:p>
          <a:p>
            <a:pPr lvl="1"/>
            <a:r>
              <a:rPr lang="en-US" sz="1800" dirty="0"/>
              <a:t>You need to describe the manufacturing capabilities, products, and services you would like to </a:t>
            </a:r>
            <a:r>
              <a:rPr lang="en-US" sz="1800" dirty="0" smtClean="0"/>
              <a:t>offer</a:t>
            </a:r>
          </a:p>
          <a:p>
            <a:pPr lvl="1"/>
            <a:r>
              <a:rPr lang="en-US" sz="1800" dirty="0" smtClean="0"/>
              <a:t>You potentially need an engineer to configure the gateway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8443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brief</a:t>
            </a:r>
            <a:r>
              <a:rPr lang="de-DE" dirty="0" smtClean="0"/>
              <a:t>…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ADVENTURE</a:t>
            </a:r>
            <a:endParaRPr lang="en-US" dirty="0"/>
          </a:p>
          <a:p>
            <a:r>
              <a:rPr lang="en-US" b="0" dirty="0" smtClean="0"/>
              <a:t>Provides tools and methods for</a:t>
            </a:r>
            <a:endParaRPr lang="en-US" b="0" dirty="0"/>
          </a:p>
          <a:p>
            <a:pPr lvl="1"/>
            <a:r>
              <a:rPr lang="en-US" dirty="0" smtClean="0"/>
              <a:t>Partner finding</a:t>
            </a:r>
          </a:p>
          <a:p>
            <a:pPr lvl="1"/>
            <a:r>
              <a:rPr lang="en-US" dirty="0" smtClean="0"/>
              <a:t>Process modeling</a:t>
            </a:r>
          </a:p>
          <a:p>
            <a:pPr lvl="1"/>
            <a:r>
              <a:rPr lang="en-US" dirty="0" smtClean="0"/>
              <a:t>Process simulation and optimization</a:t>
            </a:r>
            <a:endParaRPr lang="en-US" dirty="0"/>
          </a:p>
          <a:p>
            <a:r>
              <a:rPr lang="en-US" b="0" dirty="0" smtClean="0"/>
              <a:t>Integrates ICT systems</a:t>
            </a:r>
            <a:endParaRPr lang="en-US" b="0" dirty="0"/>
          </a:p>
          <a:p>
            <a:r>
              <a:rPr lang="en-US" b="0" dirty="0" smtClean="0"/>
              <a:t>Provides holistic monitoring</a:t>
            </a:r>
          </a:p>
          <a:p>
            <a:r>
              <a:rPr lang="en-US" b="0" dirty="0" smtClean="0"/>
              <a:t>Increases the visibility of companies</a:t>
            </a:r>
          </a:p>
          <a:p>
            <a:endParaRPr lang="en-US" b="0" dirty="0" smtClean="0"/>
          </a:p>
          <a:p>
            <a:pPr marL="0" indent="0">
              <a:buNone/>
            </a:pPr>
            <a:endParaRPr lang="en-US" b="0" dirty="0" smtClean="0"/>
          </a:p>
          <a:p>
            <a:endParaRPr lang="en-US" b="0" dirty="0"/>
          </a:p>
        </p:txBody>
      </p:sp>
      <p:sp>
        <p:nvSpPr>
          <p:cNvPr id="6" name="Textfeld 5"/>
          <p:cNvSpPr txBox="1"/>
          <p:nvPr/>
        </p:nvSpPr>
        <p:spPr>
          <a:xfrm>
            <a:off x="5602985" y="2492896"/>
            <a:ext cx="265521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b="1" dirty="0">
                <a:solidFill>
                  <a:srgbClr val="0070C0"/>
                </a:solidFill>
              </a:rPr>
              <a:t>Enhances collaboration</a:t>
            </a:r>
            <a:endParaRPr lang="en-US" b="1" dirty="0">
              <a:solidFill>
                <a:srgbClr val="0070C0"/>
              </a:solidFill>
            </a:endParaRPr>
          </a:p>
          <a:p>
            <a:endParaRPr lang="de-DE" b="1" dirty="0"/>
          </a:p>
        </p:txBody>
      </p:sp>
      <p:sp>
        <p:nvSpPr>
          <p:cNvPr id="7" name="Rechteck 6"/>
          <p:cNvSpPr/>
          <p:nvPr/>
        </p:nvSpPr>
        <p:spPr>
          <a:xfrm>
            <a:off x="1115616" y="4509120"/>
            <a:ext cx="7056784" cy="144016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ADVENTURE assists in achieving optimized, </a:t>
            </a:r>
            <a:r>
              <a:rPr lang="en-US" sz="2800" dirty="0" smtClean="0">
                <a:solidFill>
                  <a:schemeClr val="bg1"/>
                </a:solidFill>
              </a:rPr>
              <a:t>collaborative, cross-organizational </a:t>
            </a:r>
            <a:r>
              <a:rPr lang="en-US" sz="2800" dirty="0">
                <a:solidFill>
                  <a:schemeClr val="bg1"/>
                </a:solidFill>
              </a:rPr>
              <a:t>manufacturing </a:t>
            </a:r>
            <a:r>
              <a:rPr lang="en-US" sz="2800" dirty="0" smtClean="0">
                <a:solidFill>
                  <a:schemeClr val="bg1"/>
                </a:solidFill>
              </a:rPr>
              <a:t>processes</a:t>
            </a:r>
            <a:endParaRPr lang="de-DE" sz="2800" dirty="0">
              <a:solidFill>
                <a:schemeClr val="bg1"/>
              </a:solidFill>
            </a:endParaRPr>
          </a:p>
        </p:txBody>
      </p:sp>
      <p:sp>
        <p:nvSpPr>
          <p:cNvPr id="8" name="Geschweifte Klammer rechts 7"/>
          <p:cNvSpPr/>
          <p:nvPr/>
        </p:nvSpPr>
        <p:spPr>
          <a:xfrm>
            <a:off x="5220072" y="1412776"/>
            <a:ext cx="360040" cy="2592288"/>
          </a:xfrm>
          <a:prstGeom prst="rightBrac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384415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ADVENTURE_presentations_2011-11-30_v2 - Kopie">
  <a:themeElements>
    <a:clrScheme name="ADVENTURE Colors">
      <a:dk1>
        <a:sysClr val="windowText" lastClr="000000"/>
      </a:dk1>
      <a:lt1>
        <a:sysClr val="window" lastClr="FFFFFF"/>
      </a:lt1>
      <a:dk2>
        <a:srgbClr val="485A64"/>
      </a:dk2>
      <a:lt2>
        <a:srgbClr val="EEECE1"/>
      </a:lt2>
      <a:accent1>
        <a:srgbClr val="009ACD"/>
      </a:accent1>
      <a:accent2>
        <a:srgbClr val="4F81BD"/>
      </a:accent2>
      <a:accent3>
        <a:srgbClr val="64B9E4"/>
      </a:accent3>
      <a:accent4>
        <a:srgbClr val="485A64"/>
      </a:accent4>
      <a:accent5>
        <a:srgbClr val="66747B"/>
      </a:accent5>
      <a:accent6>
        <a:srgbClr val="576D79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template_ADVENTURE_presentations_2011-11-30_v2 - Kopie</Template>
  <TotalTime>0</TotalTime>
  <Words>539</Words>
  <Application>Microsoft Office PowerPoint</Application>
  <PresentationFormat>Bildschirmpräsentation (4:3)</PresentationFormat>
  <Paragraphs>143</Paragraphs>
  <Slides>7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0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Wingdings</vt:lpstr>
      <vt:lpstr>Calibri</vt:lpstr>
      <vt:lpstr>Stafford</vt:lpstr>
      <vt:lpstr>template_ADVENTURE_presentations_2011-11-30_v2 - Kopie</vt:lpstr>
      <vt:lpstr>ADaptive Virtual ENterprise ManufacTURing Environment</vt:lpstr>
      <vt:lpstr>ADVENTURE –  ADaptive Virtual ENterprise ManufacTURing Environment</vt:lpstr>
      <vt:lpstr>ADVENTURE Features/Building Blocks</vt:lpstr>
      <vt:lpstr>ADVENTURE Features/Building Blocks</vt:lpstr>
      <vt:lpstr>Membership</vt:lpstr>
      <vt:lpstr>Requirements</vt:lpstr>
      <vt:lpstr>In brief…</vt:lpstr>
    </vt:vector>
  </TitlesOfParts>
  <Company>KOM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Presentation</dc:title>
  <dc:creator>Dieter Schuller</dc:creator>
  <cp:lastModifiedBy>Dieter Schuller</cp:lastModifiedBy>
  <cp:revision>139</cp:revision>
  <cp:lastPrinted>2014-06-23T15:35:17Z</cp:lastPrinted>
  <dcterms:created xsi:type="dcterms:W3CDTF">2012-03-23T14:32:04Z</dcterms:created>
  <dcterms:modified xsi:type="dcterms:W3CDTF">2014-06-23T15:35:49Z</dcterms:modified>
</cp:coreProperties>
</file>